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Avenir Next LT Pro" panose="020B0504020202020204" pitchFamily="34" charset="0"/>
      <p:regular r:id="rId9"/>
      <p:bold r:id="rId10"/>
      <p:italic r:id="rId11"/>
      <p:boldItalic r:id="rId12"/>
    </p:embeddedFont>
    <p:embeddedFont>
      <p:font typeface="Lato" panose="020F0502020204030203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6D3F71-DD8D-FF99-BF37-9A707F111488}" v="53" dt="2026-03-18T16:32:21.6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Texto sugerido: [Nombre del Centro de Lenguas / Servicio de Lenguas]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Sustituye este texto por el nombre oficial de tu unidad. No olvides incluir el logo de tu Universidad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d0e57bdca5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d0e57bdca5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Datos clave: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Somos [X] personas en el equipo (especifica si son internos, externos o mixtos).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Nuestras lenguas principales de trabajo son: [Idioma A, B, C].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Volumen de trabajo: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Un gráfico sencillo o iconos que representen el tipo de encargos (ej. 60% investigación, 20% institucional, 20% web).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Herramientas: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Breve mención al software que utilizan (TRADOS, DeepL Write, herramientas propias).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d0e57bdca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d0e57bdca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Define en una frase vuestra mayor virtud (ej. “Somos expertos en corrección de textos científicos" o "Tenemos un flujo de trabajo ultra rápido, etc.).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Añade una captura de pantalla o foto de un proyecto que os haga sentir orgullosos.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Objetivo: Que los demás centros sepan a quién acudir cuando necesiten un referente en un tema específico.</a:t>
            </a:r>
            <a:endParaRPr i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0e57bdca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d0e57bdca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Enumera 3 desafíos actuales (ej. La irrupción de la IA generativa, la falta de reconocimiento institucional, procesos administrativos lentos, falta de personal, plazos imposibles, tarifas internas).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Nota: Sed honestos. Esta diapositiva es el punto de partida para las soluciones comunes que buscaremos después.</a:t>
            </a:r>
            <a:endParaRPr i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0e57bdca5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0e57bdca5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Ofrecemos:</a:t>
            </a: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(Ej. Compartir nuestra guía de estilo, nuestra base terminológica de [Área]...)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Necesitamos/Buscamos:</a:t>
            </a: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(Ej. Formación conjunta en [Herramienta], crear un protocolo de revisión por pares entre centros...)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Este es el momento de lanzar el guante a los demás centros.</a:t>
            </a:r>
            <a:endParaRPr i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0e57bdca5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0e57bdca5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Deja aquí tu email y perfiles en redes sociales (LinkedIn/X).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Pon una foto de tu equipo (si la tienes). ¡Ponernos cara ayuda a crear comunidad!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736A0-9F24-45BF-B389-F6478DB45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71526"/>
            <a:ext cx="6858000" cy="186094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111" spc="1333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D85EF-076F-4C35-862A-BAFF685DD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868283"/>
            <a:ext cx="6858000" cy="1075067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844" b="1" cap="all" spc="1067" baseline="0"/>
            </a:lvl1pPr>
            <a:lvl2pPr marL="812810" indent="0" algn="ctr">
              <a:buNone/>
              <a:defRPr sz="2844"/>
            </a:lvl2pPr>
            <a:lvl3pPr marL="1625620" indent="0" algn="ctr">
              <a:buNone/>
              <a:defRPr sz="2844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221EC-BF54-4DDD-8900-F2027CDA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11FB-1606-4EC5-9BCA-2DC04C2243EA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5AB69-7069-48FB-8925-F2BA8412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9C32A-F7A5-4E3B-A28F-09C82341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03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997B-D473-47DE-8B7B-22AB6F31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26035-4B81-4537-A22D-92C2E0DBB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2A44D-F637-4017-BAA2-77756A38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F3D07-6BCF-40BC-A7F7-89BB8FFE98C6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1DCE6-ED7D-417C-ABD4-41D61570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F19A-FDAE-446A-A6B6-128F7F96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8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96D838-45E9-4D61-AA4E-92A32B579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42900"/>
            <a:ext cx="1971675" cy="428982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3183D0-4392-4364-8A2D-C47A2AF7A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42900"/>
            <a:ext cx="5800725" cy="428982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36C9-28D5-4820-84F1-E4B9F4E5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6D97-0980-426F-BEA7-F6EB2DE3AC08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7EDC8-558D-4646-86D9-A5424CF2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B7537-E67A-411A-BBA4-061521D3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8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272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99D7-1EE5-4262-9359-A0E2B733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1" y="594810"/>
            <a:ext cx="7680677" cy="92511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DA1C5-272A-45C2-A11A-E7769A27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1" y="1586205"/>
            <a:ext cx="7680677" cy="29671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3DA15-1EAB-4524-9BB7-8A7DA82A2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AA53-8FBA-45E2-8B10-F7DD55E4E759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B93B9-7818-489D-AFFB-B6EAD27F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28D36-894E-4FCB-B8BB-84DE89949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76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964F1-5687-421F-B3DF-BA3C8DAD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698" y="1282304"/>
            <a:ext cx="7474889" cy="2139553"/>
          </a:xfrm>
        </p:spPr>
        <p:txBody>
          <a:bodyPr anchor="b">
            <a:normAutofit/>
          </a:bodyPr>
          <a:lstStyle>
            <a:lvl1pPr>
              <a:defRPr sz="7822" spc="1333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BB876-5FD9-4964-BD37-6F05DAEBE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5698" y="3732246"/>
            <a:ext cx="7474890" cy="834992"/>
          </a:xfrm>
        </p:spPr>
        <p:txBody>
          <a:bodyPr>
            <a:normAutofit/>
          </a:bodyPr>
          <a:lstStyle>
            <a:lvl1pPr marL="0" indent="0">
              <a:buNone/>
              <a:defRPr sz="2133" spc="1067">
                <a:solidFill>
                  <a:schemeClr val="tx1">
                    <a:tint val="75000"/>
                  </a:schemeClr>
                </a:solidFill>
              </a:defRPr>
            </a:lvl1pPr>
            <a:lvl2pPr marL="81281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EA80A-FCDD-4009-9A1F-8B548178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C84CF-6F0D-4195-920D-9D6F7589372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A3422-56D9-4942-BC63-831AED9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4B42A-AC2C-4FD8-AD0D-BECDD3846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66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DAF1-8359-4A0F-91B3-03E77C67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041" y="342900"/>
            <a:ext cx="7732309" cy="925116"/>
          </a:xfrm>
        </p:spPr>
        <p:txBody>
          <a:bodyPr>
            <a:normAutofit/>
          </a:bodyPr>
          <a:lstStyle>
            <a:lvl1pPr>
              <a:defRPr sz="568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1E3D3-6B33-4CA0-B06B-A8BB05CAB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3040" y="1497106"/>
            <a:ext cx="3731810" cy="31356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9C334-815D-47FD-A9B5-E871E286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497106"/>
            <a:ext cx="3886200" cy="31356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975F2-7A90-4820-B90F-D28E31A3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B3BBE-A1CF-4CC7-B02C-EBCBBE110242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CFAD5-8AF8-4610-8324-85AA062E2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08CC8-C46E-4A10-8A83-7A251067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28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82B8-F9D9-4F53-A4A6-F12EB5F1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367" y="342900"/>
            <a:ext cx="7490174" cy="925116"/>
          </a:xfrm>
        </p:spPr>
        <p:txBody>
          <a:bodyPr>
            <a:normAutofit/>
          </a:bodyPr>
          <a:lstStyle>
            <a:lvl1pPr>
              <a:defRPr sz="497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70CA-85E9-47C7-8564-FFA1AE34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6368" y="1260872"/>
            <a:ext cx="3471814" cy="617934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8D4B1-41B3-4BF5-9076-A16984A81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6368" y="1878806"/>
            <a:ext cx="3471814" cy="27634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A38DC-A016-4CFD-AC19-F24A9E062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8612" y="1260872"/>
            <a:ext cx="3757929" cy="617934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930FA-8C00-42AB-B2D1-FE4E4BDB3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8611" y="1878806"/>
            <a:ext cx="3757930" cy="27634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8B698E-FAE5-4F2C-AE0E-4FD281E8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63E4-71A5-4C63-9515-748B28B89764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C4BB6C-CAA4-4EA8-8EA1-65ADE056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BB6A12-0532-47CA-B070-232141C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28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08FA1-831E-4AD6-B0D1-BA85E67A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342900"/>
            <a:ext cx="7486649" cy="925116"/>
          </a:xfrm>
        </p:spPr>
        <p:txBody>
          <a:bodyPr>
            <a:normAutofit/>
          </a:bodyPr>
          <a:lstStyle>
            <a:lvl1pPr>
              <a:defRPr sz="568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E94142-C469-4B0E-8C01-C64BA28F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2BAC-F228-4DAC-8800-3D810F869187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AFCE6-5C7E-438F-8D4A-21E15568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CFD88-63EA-427F-978C-B7844D1A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217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2A4F0-76A5-4852-982B-32B3B685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EFFE8-7E8E-427A-AB26-E496551AFB7B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50CFAE-4BEB-4272-A2E6-FDD9D6A0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B71B7-74B7-4CF1-8FE0-F4863CD7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12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32BE-C4E5-4F12-AB53-EBEF2B76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67" y="342900"/>
            <a:ext cx="2949178" cy="1441076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E7F57-4ABF-4BA4-A892-38857A02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6098" y="740569"/>
            <a:ext cx="4280443" cy="3655219"/>
          </a:xfrm>
        </p:spPr>
        <p:txBody>
          <a:bodyPr>
            <a:normAutofit/>
          </a:bodyPr>
          <a:lstStyle>
            <a:lvl1pPr>
              <a:defRPr sz="4978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2E444-E5BD-443F-AB83-84D7CE0AB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067" y="2099389"/>
            <a:ext cx="2949178" cy="2302352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998A4-FD2F-4126-99C5-E2063AE02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C8B19-DE76-4E18-BFC7-EB25B8C421E7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457D3-F808-4DB2-9C9C-B185E71F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1BC9B-21D1-4D2D-B02E-C887A02C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58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3EC2-2D8C-4E8D-8CC7-96764801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225" y="510851"/>
            <a:ext cx="2949178" cy="120015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66AF89-5FBD-43DD-958D-A5C608AE2E2C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376057" y="643813"/>
            <a:ext cx="4140484" cy="3751976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0A545-2CE6-48C4-A725-EF68A3F1B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4225" y="1711001"/>
            <a:ext cx="2949178" cy="2858691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466B2-6FE6-4352-BBF9-84BCD946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0BD94-1F69-4074-BD82-D6EDB89FE74F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991BC-29A5-4182-BD83-9D99D288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1C78F-6633-4604-8832-8E9D2DC76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84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</a:extLst>
          </p:cNvPr>
          <p:cNvSpPr/>
          <p:nvPr/>
        </p:nvSpPr>
        <p:spPr>
          <a:xfrm rot="10800000" flipH="1">
            <a:off x="0" y="4800600"/>
            <a:ext cx="9144000" cy="342580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</a:extLst>
          </p:cNvPr>
          <p:cNvSpPr/>
          <p:nvPr/>
        </p:nvSpPr>
        <p:spPr>
          <a:xfrm flipH="1">
            <a:off x="3028950" y="4800599"/>
            <a:ext cx="6115049" cy="342579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78F2F-4F04-4604-9005-BF0CB114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271250"/>
            <a:ext cx="7357782" cy="124455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A17D2-52AF-4B40-80A8-3E0DB855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714501"/>
            <a:ext cx="7357782" cy="289335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2E0AA-D5B3-4BCF-BA69-209D9B335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32583" y="4806877"/>
            <a:ext cx="2776794" cy="3366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22" cap="all" spc="533" baseline="0">
                <a:solidFill>
                  <a:schemeClr val="bg1"/>
                </a:solidFill>
              </a:defRPr>
            </a:lvl1pPr>
          </a:lstStyle>
          <a:p>
            <a:fld id="{149C728D-416F-40D5-8F13-55E5DD1CE8D1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A637-D86F-4FA1-985D-2D8245651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371601" y="1434163"/>
            <a:ext cx="308610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22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2FA4D-A931-46BA-B767-29A6FD5AA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2259" y="4806556"/>
            <a:ext cx="328989" cy="3366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22">
                <a:solidFill>
                  <a:schemeClr val="bg1"/>
                </a:solidFill>
              </a:defRPr>
            </a:lvl1pPr>
          </a:lstStyle>
          <a:p>
            <a:fld id="{017DE1FC-E54A-4B87-A814-263D1E8654B2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26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216" userDrawn="1">
          <p15:clr>
            <a:srgbClr val="F26B43"/>
          </p15:clr>
        </p15:guide>
        <p15:guide id="4" pos="216" userDrawn="1">
          <p15:clr>
            <a:srgbClr val="F26B43"/>
          </p15:clr>
        </p15:guide>
        <p15:guide id="5" orient="horz" pos="3024" userDrawn="1">
          <p15:clr>
            <a:srgbClr val="F26B43"/>
          </p15:clr>
        </p15:guide>
        <p15:guide id="6" pos="5544" userDrawn="1">
          <p15:clr>
            <a:srgbClr val="F26B43"/>
          </p15:clr>
        </p15:guide>
        <p15:guide id="7" pos="3834" userDrawn="1">
          <p15:clr>
            <a:srgbClr val="F26B43"/>
          </p15:clr>
        </p15:guide>
        <p15:guide id="8" pos="1908" userDrawn="1">
          <p15:clr>
            <a:srgbClr val="F26B43"/>
          </p15:clr>
        </p15:guide>
        <p15:guide id="9" pos="648" userDrawn="1">
          <p15:clr>
            <a:srgbClr val="F26B43"/>
          </p15:clr>
        </p15:guide>
        <p15:guide id="10" orient="horz" pos="486" userDrawn="1">
          <p15:clr>
            <a:srgbClr val="F26B43"/>
          </p15:clr>
        </p15:guide>
        <p15:guide id="11" pos="51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143000" y="289537"/>
            <a:ext cx="6858000" cy="14340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Nombre del Centro de Lenguas / Servicio de Lenguas</a:t>
            </a:r>
            <a:endParaRPr lang="es-ES" sz="24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143000" y="2035132"/>
            <a:ext cx="6858000" cy="10750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Universidad de [] </a:t>
            </a:r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7B9F801-EA6C-4130-5E64-425938C50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517" y="3969360"/>
            <a:ext cx="1848583" cy="528272"/>
          </a:xfrm>
          <a:prstGeom prst="rect">
            <a:avLst/>
          </a:prstGeom>
        </p:spPr>
      </p:pic>
      <p:pic>
        <p:nvPicPr>
          <p:cNvPr id="3" name="Imagen 2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B3E6BD0E-5AA9-E7F6-70A4-E60676749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195" y="3966429"/>
            <a:ext cx="1037493" cy="53422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2C31256-8ABF-98F5-04C2-D70B0AFFE5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0494" y="3866783"/>
            <a:ext cx="1032365" cy="63964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4A8C050-1D16-954A-CC2E-B13BF6B35A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901" y="3969360"/>
            <a:ext cx="1925516" cy="5035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¿Cómo es nuestro Centro?</a:t>
            </a:r>
            <a:endParaRPr lang="es-ES" sz="240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Fortalezas y ‘Joyas de la Corona’</a:t>
            </a:r>
            <a:endParaRPr lang="es-ES" sz="240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Desafíos de nuestra realidad laboral</a:t>
            </a:r>
            <a:endParaRPr lang="es-ES" sz="2400"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¿Qué podemos construir juntos?</a:t>
            </a:r>
            <a:endParaRPr lang="es-ES" sz="2400"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buNone/>
            </a:pPr>
            <a:endParaRPr lang="es" dirty="0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-¿Qué podemos ofrecer a los demás?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s"/>
              <a:t>-¿Qué necesitamos de otros centros?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Sumemos fuerzas</a:t>
            </a:r>
            <a:endParaRPr lang="es-ES" sz="2400"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-Datos de contacto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s"/>
              <a:t>-Una frase que resuma su filosofía de trabajo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VTI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GradientRiseVTI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GradientRis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13C68A69-E745-489A-84EC-B7BCE4AA380B}" vid="{9CF7857A-9412-4E45-AB0D-6EAA5A7DC4C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Presentación en pantalla (16:9)</PresentationFormat>
  <Slides>6</Slides>
  <Notes>6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GradientRiseVTI</vt:lpstr>
      <vt:lpstr>Nombre del Centro de Lenguas / Servicio de Lenguas</vt:lpstr>
      <vt:lpstr>¿Cómo es nuestro Centro?</vt:lpstr>
      <vt:lpstr>Fortalezas y ‘Joyas de la Corona’</vt:lpstr>
      <vt:lpstr>Desafíos de nuestra realidad laboral</vt:lpstr>
      <vt:lpstr>¿Qué podemos construir juntos?</vt:lpstr>
      <vt:lpstr>Sumemos fuerzas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35</cp:revision>
  <dcterms:modified xsi:type="dcterms:W3CDTF">2026-03-18T16:38:40Z</dcterms:modified>
</cp:coreProperties>
</file>